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0" r:id="rId6"/>
    <p:sldId id="261" r:id="rId7"/>
    <p:sldId id="262" r:id="rId8"/>
    <p:sldId id="263" r:id="rId9"/>
    <p:sldId id="266" r:id="rId10"/>
    <p:sldId id="267" r:id="rId11"/>
    <p:sldId id="264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P EP 1000" initials="HE1" lastIdx="1" clrIdx="0">
    <p:extLst>
      <p:ext uri="{19B8F6BF-5375-455C-9EA6-DF929625EA0E}">
        <p15:presenceInfo xmlns:p15="http://schemas.microsoft.com/office/powerpoint/2012/main" userId="HP EP 1000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3129" autoAdjust="0"/>
  </p:normalViewPr>
  <p:slideViewPr>
    <p:cSldViewPr snapToGrid="0">
      <p:cViewPr varScale="1">
        <p:scale>
          <a:sx n="79" d="100"/>
          <a:sy n="79" d="100"/>
        </p:scale>
        <p:origin x="72" y="1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2.jpeg>
</file>

<file path=ppt/media/image3.jpg>
</file>

<file path=ppt/media/image4.jpg>
</file>

<file path=ppt/media/image5.jpg>
</file>

<file path=ppt/media/image6.jpe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05B40-A695-F884-C356-77E3714612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465E3C-73FD-836A-D4D4-6A1E02AADC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563E4-647A-9BB2-0468-127312D63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29C-8C35-9062-5EAF-63F062C15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222BE-9ECC-1C82-B655-8F8CA8F5E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021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64BB9-2D5A-6E2A-1F02-48A08DAB2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C87F2A-8A28-697D-E33A-E4201CBF8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CD19C-E7DB-6E41-0A4C-2136C7C5D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CFC7-31FA-646D-E593-9583A1883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CEC76-042F-EB8D-158B-038CC7496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962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FB7BC4-4F81-A5AC-3F2A-93DD55FA24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C1138-17A6-B8FF-9089-C087A489E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CD206-51C5-B8F2-45C0-0E5140AE6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DC4D5-E103-90DC-9FC6-0D477E005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7A5B7-B5A9-4BCA-E00E-26807C636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134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702D9-8701-F3B1-9133-7D1DFB410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C2303-0268-D9C6-4759-0D9794EB0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89944-3FE9-A445-C8DD-01590B505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6F46A-CEA2-F057-715B-9FC2362DE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C2F7E-9892-FC76-1E2C-8E7905FF5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166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DCBD7-5AFF-3E5D-5736-45B452B8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187D6-9C9E-736E-5078-C9F5AD8CB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5E017-43A6-FACE-3DC4-4F05EDAA7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AC0AE-507D-2F55-C704-918F116F1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2564B-CFE9-DB58-A424-32DECA2AF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19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D83E8-7CFC-CB5A-3A87-8C424D307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9966B-F9D1-92D1-F170-D4A0244205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21184-8D5A-D9DF-36A1-0542DB248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C290B-11BE-AB6F-7A80-36541E7AE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2B03B-D38F-7FA7-C3C9-0862860A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8A689B-879A-D3CA-8A27-48B8F7D09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01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8094B-E347-8FC7-661D-DDEBAD81C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70758-C00C-5ACB-71B6-91E075266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9D143-75BF-2A02-E4B5-2865ADDC5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43CC41-54B0-516C-090A-A071EEBD45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1241A2-72D3-5D93-83BF-E7EC5C1E56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EB0955-B465-1A44-A238-CB21C078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8BB401-E441-86DB-9CEC-282BE28FF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A16A34-5B5A-B8EB-A014-671076F1E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1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D4D18-AC81-6888-ED4B-16FB5664B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F12132-E00E-F004-DE3A-42FAA7706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3A5934-C944-A8EA-B41A-A670B3295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11749C-96A2-A7AD-0652-43D7685D2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79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B18FBE-2657-BA1A-2585-D455F52CE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3A05F9-69A3-A1DA-6D75-85781FEF3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780472-2F7D-A27A-2062-E288304EB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58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3FA5-7366-89DA-2197-514B4667C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8F829-CF6B-2949-831F-77F6D092A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5AFDD-0D61-56D1-34C6-E5A27C889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4BDEA9-1271-46B0-915D-83871371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90720-A310-9556-6C7B-1F87479F1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39D9E-DBB7-99EF-39B4-1814D580F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323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A5B92-948F-4D48-8288-903D269B9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70B181-1B92-21C8-099D-B5EEC6D6DF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793D1-5F1C-0FAE-67AE-5AEB397E6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72BA84-9245-D573-031E-536378FF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2F6B9A-8110-584E-C60E-04CB30703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9F3A-828E-1AEC-0A06-B5FF7A7E1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13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0B1022-AF71-3362-561D-A5F9BD9F2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4498C7-F8C9-09D1-D796-AD4FA2482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13E8C-DF92-D219-12E3-252D7496A5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0C6A0-2A92-4A7A-896F-92CC493FB859}" type="datetimeFigureOut">
              <a:rPr lang="en-US" smtClean="0"/>
              <a:t>20-Jul-23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BFFD5-391D-0D52-23E1-64BA897F8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A18C2-7C75-7DD6-8CB7-D15906CD73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F65C5-38D1-429D-9E85-A099F957F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975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E5D945-6C4A-9F00-853B-E8171CBCA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1699327"/>
            <a:ext cx="3932236" cy="27432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>
                    <a:lumMod val="65000"/>
                  </a:schemeClr>
                </a:solidFill>
                <a:latin typeface="Garamond" panose="02020404030301010803" pitchFamily="18" charset="0"/>
              </a:rPr>
              <a:t>ADAPTATION OF PLANTS TO HIGH TEMPERATURE </a:t>
            </a:r>
            <a:endParaRPr lang="en-US" sz="40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5297668-5521-4293-8370-7C5D7E1A2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457198"/>
            <a:ext cx="6008687" cy="592741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1CA855-38F2-5F28-D301-349F9AE519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202" y="4879496"/>
            <a:ext cx="3932237" cy="989491"/>
          </a:xfrm>
        </p:spPr>
        <p:txBody>
          <a:bodyPr>
            <a:normAutofit/>
          </a:bodyPr>
          <a:lstStyle/>
          <a:p>
            <a:r>
              <a:rPr lang="en-US" sz="3200" i="1" dirty="0">
                <a:latin typeface="Garamond" panose="02020404030301010803" pitchFamily="18" charset="0"/>
              </a:rPr>
              <a:t>Presented by </a:t>
            </a:r>
            <a:r>
              <a:rPr lang="en-US" sz="3200" dirty="0">
                <a:latin typeface="Garamond" panose="02020404030301010803" pitchFamily="18" charset="0"/>
              </a:rPr>
              <a:t>Group 6</a:t>
            </a:r>
          </a:p>
        </p:txBody>
      </p:sp>
      <p:sp>
        <p:nvSpPr>
          <p:cNvPr id="7" name="Half Frame 6">
            <a:extLst>
              <a:ext uri="{FF2B5EF4-FFF2-40B4-BE49-F238E27FC236}">
                <a16:creationId xmlns:a16="http://schemas.microsoft.com/office/drawing/2014/main" id="{B7794254-1896-066D-AA14-0FCC835A779B}"/>
              </a:ext>
            </a:extLst>
          </p:cNvPr>
          <p:cNvSpPr/>
          <p:nvPr/>
        </p:nvSpPr>
        <p:spPr>
          <a:xfrm>
            <a:off x="0" y="-1"/>
            <a:ext cx="2646096" cy="6222776"/>
          </a:xfrm>
          <a:prstGeom prst="halfFram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055A57-A951-5EFE-4CCD-A9F391A9E10A}"/>
              </a:ext>
            </a:extLst>
          </p:cNvPr>
          <p:cNvSpPr txBox="1"/>
          <p:nvPr/>
        </p:nvSpPr>
        <p:spPr>
          <a:xfrm rot="10800000" flipV="1">
            <a:off x="10721947" y="6465089"/>
            <a:ext cx="299405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aramond" panose="02020404030301010803" pitchFamily="18" charset="0"/>
              </a:rPr>
              <a:t>1</a:t>
            </a:r>
            <a:endParaRPr lang="en-US" sz="2000" kern="1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575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AE6C5-6389-0469-BF3D-4E9F9F820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94209"/>
            <a:ext cx="10667086" cy="113288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Garamond" panose="02020404030301010803" pitchFamily="18" charset="0"/>
              </a:rPr>
              <a:t>Examples of Plants Adapted to High Temperatures</a:t>
            </a: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FDA86EA4-0D0F-028D-2D12-881895DE61C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4" r="11074"/>
          <a:stretch>
            <a:fillRect/>
          </a:stretch>
        </p:blipFill>
        <p:spPr>
          <a:xfrm>
            <a:off x="1133672" y="1819935"/>
            <a:ext cx="4662488" cy="421672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CEB6C49-7199-617C-3557-16355A1FF26E}"/>
              </a:ext>
            </a:extLst>
          </p:cNvPr>
          <p:cNvSpPr/>
          <p:nvPr/>
        </p:nvSpPr>
        <p:spPr>
          <a:xfrm flipV="1">
            <a:off x="801112" y="1362295"/>
            <a:ext cx="8270060" cy="4571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3705A6-1822-D758-5217-A217CB6CB2E2}"/>
              </a:ext>
            </a:extLst>
          </p:cNvPr>
          <p:cNvSpPr/>
          <p:nvPr/>
        </p:nvSpPr>
        <p:spPr>
          <a:xfrm>
            <a:off x="11806280" y="0"/>
            <a:ext cx="385720" cy="106814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C5C761-1E20-AAB0-ABD0-B53A4BC3CCAC}"/>
              </a:ext>
            </a:extLst>
          </p:cNvPr>
          <p:cNvSpPr/>
          <p:nvPr/>
        </p:nvSpPr>
        <p:spPr>
          <a:xfrm>
            <a:off x="542167" y="6036657"/>
            <a:ext cx="323682" cy="82134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3F8A27-CECB-7143-FC73-FD8354258E33}"/>
              </a:ext>
            </a:extLst>
          </p:cNvPr>
          <p:cNvSpPr/>
          <p:nvPr/>
        </p:nvSpPr>
        <p:spPr>
          <a:xfrm>
            <a:off x="0" y="5834358"/>
            <a:ext cx="412694" cy="102364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0408E7-D299-AEF6-411D-0EB033A5EEAF}"/>
              </a:ext>
            </a:extLst>
          </p:cNvPr>
          <p:cNvSpPr/>
          <p:nvPr/>
        </p:nvSpPr>
        <p:spPr>
          <a:xfrm rot="10800000">
            <a:off x="11247926" y="-4"/>
            <a:ext cx="364144" cy="85775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BD2E9B-0B6D-C44C-9FC2-4C0ABCA47A13}"/>
              </a:ext>
            </a:extLst>
          </p:cNvPr>
          <p:cNvSpPr txBox="1"/>
          <p:nvPr/>
        </p:nvSpPr>
        <p:spPr>
          <a:xfrm>
            <a:off x="2350735" y="5842448"/>
            <a:ext cx="356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</a:t>
            </a:r>
            <a:r>
              <a:rPr lang="en-US" dirty="0"/>
              <a:t>.8 </a:t>
            </a:r>
            <a:r>
              <a:rPr lang="en-US" i="1" dirty="0"/>
              <a:t>Opuntia cactus</a:t>
            </a:r>
            <a:endParaRPr 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91652F6-55D1-ACE0-BFCA-25B4F9D43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665" y="1821322"/>
            <a:ext cx="4814762" cy="423151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000973C-1632-2168-6E82-D5D389272C1F}"/>
              </a:ext>
            </a:extLst>
          </p:cNvPr>
          <p:cNvSpPr txBox="1"/>
          <p:nvPr/>
        </p:nvSpPr>
        <p:spPr>
          <a:xfrm>
            <a:off x="8209369" y="5842449"/>
            <a:ext cx="343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Fig.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9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Welwitschia mirabilis</a:t>
            </a:r>
            <a:endParaRPr lang="en-US" sz="1800" i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93590C-1D57-0032-2176-4A7E73703CE5}"/>
              </a:ext>
            </a:extLst>
          </p:cNvPr>
          <p:cNvSpPr txBox="1"/>
          <p:nvPr/>
        </p:nvSpPr>
        <p:spPr>
          <a:xfrm rot="10800000" flipV="1">
            <a:off x="10713851" y="6482234"/>
            <a:ext cx="501709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aramond" panose="02020404030301010803" pitchFamily="18" charset="0"/>
              </a:rPr>
              <a:t>10</a:t>
            </a:r>
            <a:endParaRPr lang="en-US" sz="2000" kern="1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011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CAEFFA-D10A-C314-94B6-8E6CA07BB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1FF087-AC74-E70A-3100-A41CA184C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8205"/>
            <a:ext cx="10515600" cy="4048758"/>
          </a:xfrm>
        </p:spPr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Understanding plant adaptations to high temperatures is crucial for survival, agriculture, ecology, and climate change.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Plants exhibit physiological, structural, and behavioral adaptations to cope with high temperature stress.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These adaptations enable plants to maintain cellular integrity, reduce water loss, optimize light exposure, and withstand extreme heat conditions.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A31A48-7628-DA18-30CB-E7237AF13A3F}"/>
              </a:ext>
            </a:extLst>
          </p:cNvPr>
          <p:cNvSpPr/>
          <p:nvPr/>
        </p:nvSpPr>
        <p:spPr>
          <a:xfrm>
            <a:off x="145657" y="1553670"/>
            <a:ext cx="6404845" cy="4571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-Shape 3">
            <a:extLst>
              <a:ext uri="{FF2B5EF4-FFF2-40B4-BE49-F238E27FC236}">
                <a16:creationId xmlns:a16="http://schemas.microsoft.com/office/drawing/2014/main" id="{19EBACAB-7434-F1BB-4AB2-B38602781160}"/>
              </a:ext>
            </a:extLst>
          </p:cNvPr>
          <p:cNvSpPr/>
          <p:nvPr/>
        </p:nvSpPr>
        <p:spPr>
          <a:xfrm>
            <a:off x="-1" y="5029200"/>
            <a:ext cx="12065226" cy="780881"/>
          </a:xfrm>
          <a:prstGeom prst="corner">
            <a:avLst>
              <a:gd name="adj1" fmla="val 50000"/>
              <a:gd name="adj2" fmla="val 26705"/>
            </a:avLst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84C6AE-CA12-9EED-734F-0A443016A601}"/>
              </a:ext>
            </a:extLst>
          </p:cNvPr>
          <p:cNvSpPr txBox="1"/>
          <p:nvPr/>
        </p:nvSpPr>
        <p:spPr>
          <a:xfrm rot="10800000" flipV="1">
            <a:off x="10713851" y="6482234"/>
            <a:ext cx="501709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aramond" panose="02020404030301010803" pitchFamily="18" charset="0"/>
              </a:rPr>
              <a:t>11</a:t>
            </a:r>
            <a:endParaRPr lang="en-US" sz="2000" kern="1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261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17A4-3AC9-3E36-B0DA-E9C4FB304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References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F528D-5A79-D132-9EAC-252AC1D49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Wahid, A., </a:t>
            </a:r>
            <a:r>
              <a:rPr lang="en-US" sz="1800" dirty="0" err="1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Gelani</a:t>
            </a: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S., Ashraf, M., &amp; </a:t>
            </a:r>
            <a:r>
              <a:rPr lang="en-US" sz="1800" dirty="0" err="1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Foolad</a:t>
            </a: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M. R. (2007). Heat tolerance in plants: An overview. Environmental and Experimental Botany, 61(3), 199-223.</a:t>
            </a:r>
          </a:p>
          <a:p>
            <a:pPr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  </a:t>
            </a:r>
            <a:r>
              <a:rPr lang="en-US" sz="1800" dirty="0" err="1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Mittler</a:t>
            </a: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R. (2006). Abiotic stress, the field environment, and stress combination. Trends in Plant Science, 11(1), 15-19.</a:t>
            </a:r>
          </a:p>
          <a:p>
            <a:pPr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Suzuki, N., Rivero, R. M., </a:t>
            </a:r>
            <a:r>
              <a:rPr lang="en-US" sz="1800" dirty="0" err="1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Shulaev</a:t>
            </a: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V., </a:t>
            </a:r>
            <a:r>
              <a:rPr lang="en-US" sz="1800" dirty="0" err="1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Blumwald</a:t>
            </a: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E., &amp; </a:t>
            </a:r>
            <a:r>
              <a:rPr lang="en-US" sz="1800" dirty="0" err="1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Mittler</a:t>
            </a: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R. (2014). Abiotic and biotic stress combinations. New Phytologist, 203(1), 32-43.</a:t>
            </a:r>
          </a:p>
          <a:p>
            <a:pPr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Zhang, J., Jia, W., &amp; Yang, J. (2018). Is ROS and redox signaling really involved in heat stress response? Trends in Plant Science, 23(4), 349-354.</a:t>
            </a:r>
          </a:p>
          <a:p>
            <a:pPr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Valliyodan</a:t>
            </a: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B., Nguyen, H. T., &amp; Kumar, R. (2014). Molecular approaches for enhancing heat tolerance in plants. In Advances in Agronomy (Vol. 127, pp. 121-165). Academic Press.</a:t>
            </a:r>
          </a:p>
          <a:p>
            <a:pPr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Li, M., Liu, J., Wang, Y., Wang, W., &amp; Liu, Y. (2020). Root system architecture: Insights into the molecular and physiological mechanisms underlying root responses to high temperatures. Journal of Experimental Botany, 71(16), 4831-4844.</a:t>
            </a:r>
          </a:p>
          <a:p>
            <a:pPr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Hatfield, J. L., &amp; </a:t>
            </a:r>
            <a:r>
              <a:rPr lang="en-US" sz="1800" dirty="0" err="1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Prueger</a:t>
            </a:r>
            <a:r>
              <a:rPr lang="en-US" sz="1800" dirty="0">
                <a:effectLst/>
                <a:latin typeface="Garamond" panose="020204040303010108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J. H. (2015). Temperature extremes: Effect on plant growth and development. Weather and Climate Extremes, 10(Part A), 4-10.</a:t>
            </a:r>
          </a:p>
          <a:p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F76E7A-47D3-2CA8-325F-7A53BBA4B782}"/>
              </a:ext>
            </a:extLst>
          </p:cNvPr>
          <p:cNvSpPr/>
          <p:nvPr/>
        </p:nvSpPr>
        <p:spPr>
          <a:xfrm>
            <a:off x="145657" y="1553670"/>
            <a:ext cx="6404845" cy="4571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C4AA37-E7AE-50F9-95A0-5634D362218A}"/>
              </a:ext>
            </a:extLst>
          </p:cNvPr>
          <p:cNvSpPr txBox="1"/>
          <p:nvPr/>
        </p:nvSpPr>
        <p:spPr>
          <a:xfrm rot="10800000" flipV="1">
            <a:off x="10713851" y="6482234"/>
            <a:ext cx="501709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kern="1200" dirty="0">
                <a:solidFill>
                  <a:schemeClr val="bg1"/>
                </a:solidFill>
                <a:latin typeface="Garamond" panose="02020404030301010803" pitchFamily="18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667721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5684AEB-01EF-58A8-4CF9-6731D45D3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2689" y="2521940"/>
            <a:ext cx="4142015" cy="175759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rush Script MT" panose="03060802040406070304" pitchFamily="66" charset="0"/>
              </a:rPr>
              <a:t>THANK YOU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FE756B-A544-04AB-CF00-8C3EE5E84B39}"/>
              </a:ext>
            </a:extLst>
          </p:cNvPr>
          <p:cNvSpPr txBox="1"/>
          <p:nvPr/>
        </p:nvSpPr>
        <p:spPr>
          <a:xfrm rot="10800000" flipV="1">
            <a:off x="10713851" y="6482234"/>
            <a:ext cx="501709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aramond" panose="02020404030301010803" pitchFamily="18" charset="0"/>
              </a:rPr>
              <a:t>13</a:t>
            </a:r>
            <a:endParaRPr lang="en-US" sz="2000" kern="1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3211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D7074D2-97B2-0EB7-E655-7EC3E6D63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4266" y="2290047"/>
            <a:ext cx="3074973" cy="2411426"/>
          </a:xfrm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6738E0-A863-0D64-7AE9-40802B96A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4032" y="1068150"/>
            <a:ext cx="6247051" cy="5300282"/>
          </a:xfr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3"/>
          </a:lnRef>
          <a:fillRef idx="1001">
            <a:schemeClr val="lt1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3200" dirty="0">
                <a:latin typeface="Garamond" panose="02020404030301010803" pitchFamily="18" charset="0"/>
              </a:rPr>
              <a:t>Introduction.</a:t>
            </a:r>
          </a:p>
          <a:p>
            <a:r>
              <a:rPr lang="en-US" sz="3200" dirty="0">
                <a:latin typeface="Garamond" panose="02020404030301010803" pitchFamily="18" charset="0"/>
              </a:rPr>
              <a:t>Impacts of High Temperatures on Plants</a:t>
            </a:r>
          </a:p>
          <a:p>
            <a:r>
              <a:rPr lang="en-US" sz="3200" dirty="0">
                <a:latin typeface="Garamond" panose="02020404030301010803" pitchFamily="18" charset="0"/>
              </a:rPr>
              <a:t>Physiological Adaptations of Plants</a:t>
            </a:r>
          </a:p>
          <a:p>
            <a:r>
              <a:rPr lang="en-US" sz="3200" dirty="0">
                <a:latin typeface="Garamond" panose="02020404030301010803" pitchFamily="18" charset="0"/>
              </a:rPr>
              <a:t>Behavioral Adaptations of Plants</a:t>
            </a:r>
          </a:p>
          <a:p>
            <a:r>
              <a:rPr lang="en-US" sz="3200" dirty="0">
                <a:latin typeface="Garamond" panose="02020404030301010803" pitchFamily="18" charset="0"/>
              </a:rPr>
              <a:t>Structural Adaptations of Plants</a:t>
            </a:r>
          </a:p>
          <a:p>
            <a:r>
              <a:rPr lang="en-US" sz="3200" dirty="0">
                <a:latin typeface="Garamond" panose="02020404030301010803" pitchFamily="18" charset="0"/>
              </a:rPr>
              <a:t>Examples of Plants adapted to High temperature</a:t>
            </a:r>
          </a:p>
          <a:p>
            <a:r>
              <a:rPr lang="en-US" sz="3200" dirty="0">
                <a:latin typeface="Garamond" panose="02020404030301010803" pitchFamily="18" charset="0"/>
              </a:rPr>
              <a:t>Conclusion 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8B391-78F0-41BA-AD65-CA80636FE474}"/>
              </a:ext>
            </a:extLst>
          </p:cNvPr>
          <p:cNvSpPr/>
          <p:nvPr/>
        </p:nvSpPr>
        <p:spPr>
          <a:xfrm>
            <a:off x="89006" y="3876084"/>
            <a:ext cx="5365026" cy="6473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684E80-ECFF-43D8-C346-D669C610C682}"/>
              </a:ext>
            </a:extLst>
          </p:cNvPr>
          <p:cNvSpPr/>
          <p:nvPr/>
        </p:nvSpPr>
        <p:spPr>
          <a:xfrm>
            <a:off x="11976212" y="1"/>
            <a:ext cx="121383" cy="106815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E41B3D-A8BB-A684-29D5-D3DB655CCADD}"/>
              </a:ext>
            </a:extLst>
          </p:cNvPr>
          <p:cNvSpPr/>
          <p:nvPr/>
        </p:nvSpPr>
        <p:spPr>
          <a:xfrm>
            <a:off x="11603980" y="0"/>
            <a:ext cx="121383" cy="106814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341C13-14DC-8CD4-F715-CEEB42B664D4}"/>
              </a:ext>
            </a:extLst>
          </p:cNvPr>
          <p:cNvSpPr txBox="1"/>
          <p:nvPr/>
        </p:nvSpPr>
        <p:spPr>
          <a:xfrm rot="10800000" flipV="1">
            <a:off x="10721947" y="6465089"/>
            <a:ext cx="299405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kern="1200" dirty="0">
                <a:solidFill>
                  <a:schemeClr val="bg1"/>
                </a:solidFill>
                <a:latin typeface="Garamond" panose="02020404030301010803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971180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EE5E2-23D8-5E8E-4101-50A14612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514048" cy="1325563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US" sz="4400" dirty="0">
                <a:latin typeface="Garamond" panose="02020404030301010803" pitchFamily="18" charset="0"/>
              </a:rPr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1A3BF-E401-AC94-A11A-9D002983B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7207"/>
            <a:ext cx="10515600" cy="402975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Adaption of plants to high temperatures refers to changes in structure, physiology, and behavior enabling them to thrive in such environments</a:t>
            </a:r>
            <a:endParaRPr lang="en-US" sz="32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High temperature stress occurs when plants experience prolonged periods of elevated temperatures beyond their tolerance limits.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endParaRPr lang="en-US" sz="32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007AAC-034A-9248-B68E-B37AF4DC96BC}"/>
              </a:ext>
            </a:extLst>
          </p:cNvPr>
          <p:cNvSpPr/>
          <p:nvPr/>
        </p:nvSpPr>
        <p:spPr>
          <a:xfrm rot="10800000">
            <a:off x="250853" y="6355082"/>
            <a:ext cx="11102946" cy="45719"/>
          </a:xfrm>
          <a:prstGeom prst="roundRect">
            <a:avLst>
              <a:gd name="adj" fmla="val 41094"/>
            </a:avLst>
          </a:prstGeom>
          <a:solidFill>
            <a:schemeClr val="accent6">
              <a:lumMod val="50000"/>
            </a:schemeClr>
          </a:solidFill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DBEFC7-4618-B207-640C-0FD9F0AFAA7E}"/>
              </a:ext>
            </a:extLst>
          </p:cNvPr>
          <p:cNvSpPr/>
          <p:nvPr/>
        </p:nvSpPr>
        <p:spPr>
          <a:xfrm>
            <a:off x="11976212" y="0"/>
            <a:ext cx="275130" cy="70400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40E2FD-6520-7A03-32B5-0392CB398DA9}"/>
              </a:ext>
            </a:extLst>
          </p:cNvPr>
          <p:cNvSpPr/>
          <p:nvPr/>
        </p:nvSpPr>
        <p:spPr>
          <a:xfrm>
            <a:off x="11595888" y="2"/>
            <a:ext cx="275130" cy="70400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CD26AE-4E90-E480-0F9F-5443DB517855}"/>
              </a:ext>
            </a:extLst>
          </p:cNvPr>
          <p:cNvSpPr txBox="1"/>
          <p:nvPr/>
        </p:nvSpPr>
        <p:spPr>
          <a:xfrm rot="10800000" flipV="1">
            <a:off x="10721947" y="6465089"/>
            <a:ext cx="299405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kern="1200" dirty="0">
                <a:solidFill>
                  <a:schemeClr val="bg1"/>
                </a:solidFill>
                <a:latin typeface="Garamond" panose="02020404030301010803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47028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109CE1-4241-A329-47F2-6C9A5AE07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Garamond" panose="02020404030301010803" pitchFamily="18" charset="0"/>
              </a:rPr>
              <a:t>Impacts of High Temperature on Plants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8E6268-4C09-C8E9-063D-13D283BD6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  <a:ea typeface="Gadugi" panose="020B0502040204020203" pitchFamily="34" charset="0"/>
              </a:rPr>
              <a:t> Plants can operate most of its physiological process normally in the range of 0-40</a:t>
            </a:r>
            <a:r>
              <a:rPr lang="en-US" sz="3000" dirty="0">
                <a:latin typeface="Garamond" panose="02020404030301010803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℃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High temperature stress &gt;40 ℃ causes injury to the plant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The degree and duration of exposure also increase the effect on plant.</a:t>
            </a:r>
          </a:p>
          <a:p>
            <a:pPr marL="457200" indent="-457200"/>
            <a:r>
              <a:rPr lang="en-US" sz="3000" dirty="0">
                <a:effectLst/>
                <a:latin typeface="Garamond" panose="02020404030301010803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Impacts of high temperature stress include reduced photosynthesis, oxidative stress, cellular membrane damage, protein denaturation, and disruption of water balance.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Garamond" panose="02020404030301010803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Garamond" panose="02020404030301010803" pitchFamily="18" charset="0"/>
              <a:ea typeface="Gadug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66964A-8369-6E5D-4A80-80047A970004}"/>
              </a:ext>
            </a:extLst>
          </p:cNvPr>
          <p:cNvSpPr txBox="1"/>
          <p:nvPr/>
        </p:nvSpPr>
        <p:spPr>
          <a:xfrm>
            <a:off x="5640148" y="2973823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66A1EE1-5AFC-01D1-0BAE-00CC27C4624F}"/>
              </a:ext>
            </a:extLst>
          </p:cNvPr>
          <p:cNvSpPr/>
          <p:nvPr/>
        </p:nvSpPr>
        <p:spPr>
          <a:xfrm flipV="1">
            <a:off x="356050" y="1540319"/>
            <a:ext cx="8253876" cy="45719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9DE18B-AE34-95BD-1E7D-9CF8A025E6DF}"/>
              </a:ext>
            </a:extLst>
          </p:cNvPr>
          <p:cNvSpPr/>
          <p:nvPr/>
        </p:nvSpPr>
        <p:spPr>
          <a:xfrm>
            <a:off x="11806280" y="0"/>
            <a:ext cx="385720" cy="106814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BCF26D-3BD1-AA11-770C-250AC314FE7D}"/>
              </a:ext>
            </a:extLst>
          </p:cNvPr>
          <p:cNvSpPr/>
          <p:nvPr/>
        </p:nvSpPr>
        <p:spPr>
          <a:xfrm rot="10800000">
            <a:off x="11247926" y="-4"/>
            <a:ext cx="364144" cy="85775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FA8687-0276-1C96-83BE-FA3C74765F4F}"/>
              </a:ext>
            </a:extLst>
          </p:cNvPr>
          <p:cNvSpPr txBox="1"/>
          <p:nvPr/>
        </p:nvSpPr>
        <p:spPr>
          <a:xfrm rot="10800000" flipV="1">
            <a:off x="10721947" y="6465089"/>
            <a:ext cx="299405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kern="1200" dirty="0">
                <a:solidFill>
                  <a:schemeClr val="bg1"/>
                </a:solidFill>
                <a:latin typeface="Garamond" panose="02020404030301010803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62860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150BF-5781-D492-8BD8-9DAC13C82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3" y="1367553"/>
            <a:ext cx="5632983" cy="1278543"/>
          </a:xfrm>
        </p:spPr>
        <p:txBody>
          <a:bodyPr>
            <a:noAutofit/>
          </a:bodyPr>
          <a:lstStyle/>
          <a:p>
            <a:r>
              <a:rPr lang="en-US" sz="36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Physiological Adaptations</a:t>
            </a:r>
            <a:br>
              <a:rPr lang="en-US" sz="36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dirty="0">
              <a:latin typeface="Garamond" panose="02020404030301010803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C054F6-BC1A-ADF1-80A6-144318A67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1313" y="3010237"/>
            <a:ext cx="4677197" cy="3212538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Osmotic adjustment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Heat shock proteins (HSPs)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  <a:cs typeface="Times New Roman" panose="02020603050405020304" pitchFamily="18" charset="0"/>
              </a:rPr>
              <a:t>Enhanced root growth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  <a:cs typeface="Times New Roman" panose="02020603050405020304" pitchFamily="18" charset="0"/>
              </a:rPr>
              <a:t> Hormonal changes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E118721-E7C0-2BB3-82A9-665306F064EB}"/>
              </a:ext>
            </a:extLst>
          </p:cNvPr>
          <p:cNvSpPr/>
          <p:nvPr/>
        </p:nvSpPr>
        <p:spPr>
          <a:xfrm>
            <a:off x="11960028" y="0"/>
            <a:ext cx="231972" cy="685800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AEAAB1B-FA7C-B509-1418-1649304ACADA}"/>
              </a:ext>
            </a:extLst>
          </p:cNvPr>
          <p:cNvSpPr/>
          <p:nvPr/>
        </p:nvSpPr>
        <p:spPr>
          <a:xfrm>
            <a:off x="244305" y="2338351"/>
            <a:ext cx="4502199" cy="48862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906A0A-F638-65BB-D687-9D5512A499C0}"/>
              </a:ext>
            </a:extLst>
          </p:cNvPr>
          <p:cNvSpPr/>
          <p:nvPr/>
        </p:nvSpPr>
        <p:spPr>
          <a:xfrm>
            <a:off x="10552015" y="3212538"/>
            <a:ext cx="1464658" cy="33177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83E11E-A712-7F83-1A40-529112B2A4B1}"/>
              </a:ext>
            </a:extLst>
          </p:cNvPr>
          <p:cNvSpPr/>
          <p:nvPr/>
        </p:nvSpPr>
        <p:spPr>
          <a:xfrm>
            <a:off x="267037" y="679731"/>
            <a:ext cx="194209" cy="85775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14BAE3-6771-25B9-9EDB-AAD325FBE591}"/>
              </a:ext>
            </a:extLst>
          </p:cNvPr>
          <p:cNvSpPr/>
          <p:nvPr/>
        </p:nvSpPr>
        <p:spPr>
          <a:xfrm>
            <a:off x="0" y="647363"/>
            <a:ext cx="218485" cy="99531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DC5138F9-FF29-9D4F-69A2-955F92F6B99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80" b="23680"/>
          <a:stretch>
            <a:fillRect/>
          </a:stretch>
        </p:blipFill>
        <p:spPr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20E9D2F-0410-C009-CFE6-D6A658631188}"/>
              </a:ext>
            </a:extLst>
          </p:cNvPr>
          <p:cNvSpPr txBox="1"/>
          <p:nvPr/>
        </p:nvSpPr>
        <p:spPr>
          <a:xfrm>
            <a:off x="7023886" y="5664425"/>
            <a:ext cx="3973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Fig.1 </a:t>
            </a:r>
            <a:r>
              <a:rPr lang="en-US" i="1" dirty="0" err="1"/>
              <a:t>Ptilotus</a:t>
            </a:r>
            <a:r>
              <a:rPr lang="en-US" i="1" dirty="0"/>
              <a:t> </a:t>
            </a:r>
            <a:r>
              <a:rPr lang="en-US" i="1" dirty="0" err="1"/>
              <a:t>exaltatus</a:t>
            </a:r>
            <a:endParaRPr 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C6D6D8-1847-F191-D91C-FBC0D829ABAE}"/>
              </a:ext>
            </a:extLst>
          </p:cNvPr>
          <p:cNvSpPr txBox="1"/>
          <p:nvPr/>
        </p:nvSpPr>
        <p:spPr>
          <a:xfrm rot="10800000" flipV="1">
            <a:off x="10721947" y="6465089"/>
            <a:ext cx="299405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kern="1200" dirty="0">
                <a:solidFill>
                  <a:schemeClr val="bg1"/>
                </a:solidFill>
                <a:latin typeface="Garamond" panose="02020404030301010803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5077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4C48193-87E1-FCAA-CCB4-D2EA0A5A7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544" y="1229989"/>
            <a:ext cx="4379574" cy="1011504"/>
          </a:xfrm>
        </p:spPr>
        <p:txBody>
          <a:bodyPr>
            <a:noAutofit/>
          </a:bodyPr>
          <a:lstStyle/>
          <a:p>
            <a:r>
              <a:rPr lang="en-US" sz="3600" dirty="0">
                <a:latin typeface="Garamond" panose="02020404030301010803" pitchFamily="18" charset="0"/>
              </a:rPr>
              <a:t>Behavioral Adaptations</a:t>
            </a:r>
            <a:endParaRPr lang="en-US" sz="36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E88404-4476-7096-C545-0B6E790FB9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0393" y="2945502"/>
            <a:ext cx="4741932" cy="3544311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</a:rPr>
              <a:t>Leaf movements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</a:rPr>
              <a:t>Canopy architecture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</a:rPr>
              <a:t>Phenological shifts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</a:rPr>
              <a:t>Root proliferation and depth adjustment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Garamond" panose="02020404030301010803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Garamond" panose="02020404030301010803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Garamond" panose="02020404030301010803" pitchFamily="18" charset="0"/>
            </a:endParaRPr>
          </a:p>
          <a:p>
            <a:r>
              <a:rPr lang="en-US" sz="3000" dirty="0">
                <a:latin typeface="Garamond" panose="02020404030301010803" pitchFamily="18" charset="0"/>
              </a:rPr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05814D-7B2E-4CCC-6954-2181EB78B5E3}"/>
              </a:ext>
            </a:extLst>
          </p:cNvPr>
          <p:cNvSpPr/>
          <p:nvPr/>
        </p:nvSpPr>
        <p:spPr>
          <a:xfrm>
            <a:off x="0" y="647363"/>
            <a:ext cx="218485" cy="99531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AAA108-9606-9010-A3EE-F11E85170C98}"/>
              </a:ext>
            </a:extLst>
          </p:cNvPr>
          <p:cNvSpPr/>
          <p:nvPr/>
        </p:nvSpPr>
        <p:spPr>
          <a:xfrm>
            <a:off x="267037" y="679731"/>
            <a:ext cx="194209" cy="85775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A55165A-3392-1BFB-DD21-348CDF28403A}"/>
              </a:ext>
            </a:extLst>
          </p:cNvPr>
          <p:cNvSpPr/>
          <p:nvPr/>
        </p:nvSpPr>
        <p:spPr>
          <a:xfrm>
            <a:off x="11960028" y="0"/>
            <a:ext cx="231972" cy="685800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890D0A-16CF-A174-407E-58AF0892E365}"/>
              </a:ext>
            </a:extLst>
          </p:cNvPr>
          <p:cNvSpPr/>
          <p:nvPr/>
        </p:nvSpPr>
        <p:spPr>
          <a:xfrm>
            <a:off x="10552015" y="3212538"/>
            <a:ext cx="1464658" cy="33177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868F34FF-F825-97A9-F5B5-945DC83904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13" b="26213"/>
          <a:stretch>
            <a:fillRect/>
          </a:stretch>
        </p:blipFill>
        <p:spPr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B3C84F1-C273-1E5E-2D97-3528A02E088A}"/>
              </a:ext>
            </a:extLst>
          </p:cNvPr>
          <p:cNvSpPr txBox="1"/>
          <p:nvPr/>
        </p:nvSpPr>
        <p:spPr>
          <a:xfrm>
            <a:off x="5882911" y="5664425"/>
            <a:ext cx="5162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Fig.2 Arid Ecosystem with canopy architecture </a:t>
            </a:r>
            <a:endParaRPr 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34C8A75-7274-A5CE-DC7E-190F0F12A80B}"/>
              </a:ext>
            </a:extLst>
          </p:cNvPr>
          <p:cNvSpPr/>
          <p:nvPr/>
        </p:nvSpPr>
        <p:spPr>
          <a:xfrm>
            <a:off x="244305" y="2338351"/>
            <a:ext cx="4502199" cy="48862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228CA-82C8-50EA-F4F0-2601D5596B0D}"/>
              </a:ext>
            </a:extLst>
          </p:cNvPr>
          <p:cNvSpPr txBox="1"/>
          <p:nvPr/>
        </p:nvSpPr>
        <p:spPr>
          <a:xfrm rot="10800000" flipV="1">
            <a:off x="10721947" y="6465089"/>
            <a:ext cx="299405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kern="1200" dirty="0">
                <a:solidFill>
                  <a:schemeClr val="bg1"/>
                </a:solidFill>
                <a:latin typeface="Garamond" panose="02020404030301010803" pitchFamily="18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12563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8D7D3-F566-FFEB-16B9-4984B4E6B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26" y="1157161"/>
            <a:ext cx="5081798" cy="898216"/>
          </a:xfrm>
        </p:spPr>
        <p:txBody>
          <a:bodyPr>
            <a:normAutofit/>
          </a:bodyPr>
          <a:lstStyle/>
          <a:p>
            <a:r>
              <a:rPr lang="en-US" sz="3600" dirty="0"/>
              <a:t>Structural Adaptations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9852EA9-3622-BB3D-F6A0-7377F426759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" r="745"/>
          <a:stretch>
            <a:fillRect/>
          </a:stretch>
        </p:blipFill>
        <p:spPr>
          <a:xfrm>
            <a:off x="5007918" y="1122241"/>
            <a:ext cx="6045801" cy="444211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024AD7-2969-C15B-FFB1-76C1D4728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0844" y="2621819"/>
            <a:ext cx="3805040" cy="317207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</a:rPr>
              <a:t>Leaf modifications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</a:rPr>
              <a:t>Protective tissue layers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</a:rPr>
              <a:t>Stem modifications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aramond" panose="02020404030301010803" pitchFamily="18" charset="0"/>
              </a:rPr>
              <a:t>Root adaptation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0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000" dirty="0">
              <a:latin typeface="Garamond" panose="020204040303010108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000" dirty="0">
              <a:latin typeface="Garamond" panose="02020404030301010803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8EB247F-88C2-DB9C-947A-C391D40EB5F8}"/>
              </a:ext>
            </a:extLst>
          </p:cNvPr>
          <p:cNvSpPr/>
          <p:nvPr/>
        </p:nvSpPr>
        <p:spPr>
          <a:xfrm>
            <a:off x="12081408" y="0"/>
            <a:ext cx="110591" cy="685800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613DB5-79B9-515D-9CFA-B061C04138D6}"/>
              </a:ext>
            </a:extLst>
          </p:cNvPr>
          <p:cNvSpPr/>
          <p:nvPr/>
        </p:nvSpPr>
        <p:spPr>
          <a:xfrm rot="10800000">
            <a:off x="525975" y="2146745"/>
            <a:ext cx="4369705" cy="45719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C91EE9-E5E5-5E60-0D37-07197469B444}"/>
              </a:ext>
            </a:extLst>
          </p:cNvPr>
          <p:cNvSpPr/>
          <p:nvPr/>
        </p:nvSpPr>
        <p:spPr>
          <a:xfrm rot="5400000">
            <a:off x="7932214" y="2724992"/>
            <a:ext cx="93058" cy="817295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10DC72-AA0E-5B19-9065-2591A7AB0BA5}"/>
              </a:ext>
            </a:extLst>
          </p:cNvPr>
          <p:cNvSpPr txBox="1"/>
          <p:nvPr/>
        </p:nvSpPr>
        <p:spPr>
          <a:xfrm>
            <a:off x="7110201" y="5373111"/>
            <a:ext cx="5599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3 </a:t>
            </a:r>
            <a:r>
              <a:rPr lang="en-US" i="1" dirty="0"/>
              <a:t>Opuntia cactus</a:t>
            </a:r>
            <a:endParaRPr lang="en-US" sz="1800" i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9F920F-E48A-3161-3450-8F9F89C81CA8}"/>
              </a:ext>
            </a:extLst>
          </p:cNvPr>
          <p:cNvSpPr txBox="1"/>
          <p:nvPr/>
        </p:nvSpPr>
        <p:spPr>
          <a:xfrm rot="10800000" flipV="1">
            <a:off x="10721947" y="6465089"/>
            <a:ext cx="299405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kern="1200" dirty="0">
                <a:solidFill>
                  <a:schemeClr val="bg1"/>
                </a:solidFill>
                <a:latin typeface="Garamond" panose="02020404030301010803" pitchFamily="18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384318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8D2FF-8F6A-1C3F-F99C-EC75A69F0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706" y="364142"/>
            <a:ext cx="11690294" cy="801111"/>
          </a:xfrm>
        </p:spPr>
        <p:txBody>
          <a:bodyPr/>
          <a:lstStyle/>
          <a:p>
            <a:r>
              <a:rPr lang="en-US" sz="3200" dirty="0">
                <a:latin typeface="Garamond" panose="02020404030301010803" pitchFamily="18" charset="0"/>
              </a:rPr>
              <a:t>Examples of Plants Adapted to High Temperatures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879A4D0-D193-A4FD-076E-97E1C46AFC9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06" b="15706"/>
          <a:stretch>
            <a:fillRect/>
          </a:stretch>
        </p:blipFill>
        <p:spPr>
          <a:xfrm>
            <a:off x="6230867" y="1780246"/>
            <a:ext cx="4774302" cy="427259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1D2CF4-1251-AD45-5045-3955A1CE55A7}"/>
              </a:ext>
            </a:extLst>
          </p:cNvPr>
          <p:cNvSpPr/>
          <p:nvPr/>
        </p:nvSpPr>
        <p:spPr>
          <a:xfrm>
            <a:off x="12057132" y="0"/>
            <a:ext cx="134867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EFD239-9097-7EEE-C901-9AB11812C8EA}"/>
              </a:ext>
            </a:extLst>
          </p:cNvPr>
          <p:cNvSpPr/>
          <p:nvPr/>
        </p:nvSpPr>
        <p:spPr>
          <a:xfrm flipV="1">
            <a:off x="210393" y="1143809"/>
            <a:ext cx="9046895" cy="4571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FD6ECD-F2F2-8B2C-5520-1ACF47DC39BE}"/>
              </a:ext>
            </a:extLst>
          </p:cNvPr>
          <p:cNvSpPr/>
          <p:nvPr/>
        </p:nvSpPr>
        <p:spPr>
          <a:xfrm>
            <a:off x="2848396" y="6764941"/>
            <a:ext cx="9343604" cy="9305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A8F403-A647-F734-D603-0ECFE506A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55" y="1788340"/>
            <a:ext cx="4628644" cy="43535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5C80A4-4A01-93BE-8E78-F7CD96857B5A}"/>
              </a:ext>
            </a:extLst>
          </p:cNvPr>
          <p:cNvSpPr txBox="1"/>
          <p:nvPr/>
        </p:nvSpPr>
        <p:spPr>
          <a:xfrm>
            <a:off x="1602222" y="5939553"/>
            <a:ext cx="413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Fig.4 American aloe</a:t>
            </a:r>
            <a:endParaRPr lang="en-US" sz="1800" kern="12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F5F222-B7C4-7FD3-B058-15A53EBF5634}"/>
              </a:ext>
            </a:extLst>
          </p:cNvPr>
          <p:cNvSpPr txBox="1"/>
          <p:nvPr/>
        </p:nvSpPr>
        <p:spPr>
          <a:xfrm>
            <a:off x="7630790" y="5866724"/>
            <a:ext cx="3730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Fig.5 Date palm</a:t>
            </a:r>
            <a:endParaRPr lang="en-US" sz="1800" kern="12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C8C718-76F3-5BA3-E367-2C8616537B00}"/>
              </a:ext>
            </a:extLst>
          </p:cNvPr>
          <p:cNvSpPr txBox="1"/>
          <p:nvPr/>
        </p:nvSpPr>
        <p:spPr>
          <a:xfrm rot="10800000" flipV="1">
            <a:off x="10721947" y="6465089"/>
            <a:ext cx="299405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kern="1200" dirty="0">
                <a:solidFill>
                  <a:schemeClr val="bg1"/>
                </a:solidFill>
                <a:latin typeface="Garamond" panose="02020404030301010803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053338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06783-C97D-8BE1-237E-F2EF3AF64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9226704" cy="651409"/>
          </a:xfrm>
        </p:spPr>
        <p:txBody>
          <a:bodyPr/>
          <a:lstStyle/>
          <a:p>
            <a:r>
              <a:rPr lang="en-US" sz="3200" dirty="0">
                <a:latin typeface="Garamond" panose="02020404030301010803" pitchFamily="18" charset="0"/>
              </a:rPr>
              <a:t>Examples of Plants Adapted to High Temperatures</a:t>
            </a: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B72197F-481B-A1F6-DD83-63A3532D66D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" b="537"/>
          <a:stretch/>
        </p:blipFill>
        <p:spPr>
          <a:xfrm>
            <a:off x="6400800" y="1545579"/>
            <a:ext cx="4580092" cy="45315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1A2CEF-F16E-F311-FD59-45597B89754A}"/>
              </a:ext>
            </a:extLst>
          </p:cNvPr>
          <p:cNvSpPr/>
          <p:nvPr/>
        </p:nvSpPr>
        <p:spPr>
          <a:xfrm flipV="1">
            <a:off x="210393" y="1143809"/>
            <a:ext cx="9046895" cy="4571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48C763-E5DD-DF0E-A1BD-E79CD3D22748}"/>
              </a:ext>
            </a:extLst>
          </p:cNvPr>
          <p:cNvSpPr txBox="1"/>
          <p:nvPr/>
        </p:nvSpPr>
        <p:spPr>
          <a:xfrm>
            <a:off x="7679341" y="5866728"/>
            <a:ext cx="2581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Fig.7 Desert marigold </a:t>
            </a:r>
            <a:endParaRPr 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977C494-84A1-908C-A766-EC0B62FDF2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88" y="1497027"/>
            <a:ext cx="4847130" cy="449107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2FDF726-B052-9E59-BFAE-4CEE09D3DEF4}"/>
              </a:ext>
            </a:extLst>
          </p:cNvPr>
          <p:cNvSpPr txBox="1"/>
          <p:nvPr/>
        </p:nvSpPr>
        <p:spPr>
          <a:xfrm>
            <a:off x="2702738" y="5793896"/>
            <a:ext cx="2225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Fig.6 Acacia trees </a:t>
            </a:r>
            <a:endParaRPr 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6486B5-FFE1-6980-3EFB-88D0DD642132}"/>
              </a:ext>
            </a:extLst>
          </p:cNvPr>
          <p:cNvSpPr/>
          <p:nvPr/>
        </p:nvSpPr>
        <p:spPr>
          <a:xfrm>
            <a:off x="0" y="5834358"/>
            <a:ext cx="412694" cy="102364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BCA247-A2DF-B9C1-45E0-DD3891188A48}"/>
              </a:ext>
            </a:extLst>
          </p:cNvPr>
          <p:cNvSpPr/>
          <p:nvPr/>
        </p:nvSpPr>
        <p:spPr>
          <a:xfrm>
            <a:off x="542167" y="6036657"/>
            <a:ext cx="323682" cy="82134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F79F79-D3F0-7BBB-1D82-6FF9DE911014}"/>
              </a:ext>
            </a:extLst>
          </p:cNvPr>
          <p:cNvSpPr/>
          <p:nvPr/>
        </p:nvSpPr>
        <p:spPr>
          <a:xfrm rot="10800000">
            <a:off x="11247926" y="-4"/>
            <a:ext cx="364144" cy="85775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B6F512-E4B6-5194-7984-4B8F3F7F2257}"/>
              </a:ext>
            </a:extLst>
          </p:cNvPr>
          <p:cNvSpPr/>
          <p:nvPr/>
        </p:nvSpPr>
        <p:spPr>
          <a:xfrm>
            <a:off x="11806280" y="0"/>
            <a:ext cx="385720" cy="106814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AC12C0-7760-458D-2B1E-24C9FAC442AE}"/>
              </a:ext>
            </a:extLst>
          </p:cNvPr>
          <p:cNvSpPr txBox="1"/>
          <p:nvPr/>
        </p:nvSpPr>
        <p:spPr>
          <a:xfrm rot="10800000" flipV="1">
            <a:off x="10721947" y="6465089"/>
            <a:ext cx="299405" cy="40011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aramond" panose="02020404030301010803" pitchFamily="18" charset="0"/>
              </a:rPr>
              <a:t>9</a:t>
            </a:r>
            <a:endParaRPr lang="en-US" sz="2000" kern="1200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637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618</Words>
  <Application>Microsoft Office PowerPoint</Application>
  <PresentationFormat>Widescreen</PresentationFormat>
  <Paragraphs>77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Brush Script MT</vt:lpstr>
      <vt:lpstr>Calibri</vt:lpstr>
      <vt:lpstr>Calibri Light</vt:lpstr>
      <vt:lpstr>Garamond</vt:lpstr>
      <vt:lpstr>Times New Roman</vt:lpstr>
      <vt:lpstr>Office Theme</vt:lpstr>
      <vt:lpstr>ADAPTATION OF PLANTS TO HIGH TEMPERATURE </vt:lpstr>
      <vt:lpstr>OUTLINE</vt:lpstr>
      <vt:lpstr>Introduction</vt:lpstr>
      <vt:lpstr>Impacts of High Temperature on Plants</vt:lpstr>
      <vt:lpstr>Physiological Adaptations </vt:lpstr>
      <vt:lpstr>Behavioral Adaptations</vt:lpstr>
      <vt:lpstr>Structural Adaptations </vt:lpstr>
      <vt:lpstr>Examples of Plants Adapted to High Temperatures</vt:lpstr>
      <vt:lpstr>Examples of Plants Adapted to High Temperatures</vt:lpstr>
      <vt:lpstr>Examples of Plants Adapted to High Temperatures</vt:lpstr>
      <vt:lpstr>Conclusion </vt:lpstr>
      <vt:lpstr>References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ADAPTATION OF PLANTS TO HIGH TEMPERATURE</dc:title>
  <dc:creator>HP EP 1000</dc:creator>
  <cp:lastModifiedBy>HP EP 1000</cp:lastModifiedBy>
  <cp:revision>10</cp:revision>
  <dcterms:created xsi:type="dcterms:W3CDTF">2023-07-18T09:28:51Z</dcterms:created>
  <dcterms:modified xsi:type="dcterms:W3CDTF">2023-07-20T10:22:23Z</dcterms:modified>
</cp:coreProperties>
</file>

<file path=docProps/thumbnail.jpeg>
</file>